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76" r:id="rId3"/>
    <p:sldId id="375" r:id="rId4"/>
    <p:sldId id="382" r:id="rId5"/>
    <p:sldId id="383" r:id="rId6"/>
    <p:sldId id="395" r:id="rId7"/>
    <p:sldId id="384" r:id="rId8"/>
    <p:sldId id="396" r:id="rId9"/>
    <p:sldId id="401" r:id="rId10"/>
    <p:sldId id="397" r:id="rId11"/>
    <p:sldId id="398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>
        <p:scale>
          <a:sx n="53" d="100"/>
          <a:sy n="53" d="100"/>
        </p:scale>
        <p:origin x="55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2CB9E-F9B8-4243-A293-BD87924C1C8E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52288-2427-CD44-8475-59E15EB15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52288-2427-CD44-8475-59E15EB15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8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585627"/>
            <a:ext cx="10572000" cy="297105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</a:t>
            </a:r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Modeling (Part 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81598"/>
          </a:xfrm>
        </p:spPr>
        <p:txBody>
          <a:bodyPr/>
          <a:lstStyle/>
          <a:p>
            <a:r>
              <a:rPr lang="en-US" dirty="0" smtClean="0"/>
              <a:t>COMP 3700: Modeling and Design</a:t>
            </a:r>
          </a:p>
          <a:p>
            <a:r>
              <a:rPr lang="en-US" dirty="0" smtClean="0"/>
              <a:t>Chapter 9: Dynamic Modeling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0001" y="6258559"/>
            <a:ext cx="10572000" cy="44704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Gomaa</a:t>
            </a:r>
            <a:r>
              <a:rPr lang="en-US" dirty="0" smtClean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738133"/>
            <a:ext cx="10571998" cy="970450"/>
          </a:xfrm>
        </p:spPr>
        <p:txBody>
          <a:bodyPr/>
          <a:lstStyle/>
          <a:p>
            <a:r>
              <a:rPr lang="en-US" dirty="0" smtClean="0"/>
              <a:t>Dynamic Modeling:</a:t>
            </a:r>
            <a:br>
              <a:rPr lang="en-US" dirty="0" smtClean="0"/>
            </a:br>
            <a:r>
              <a:rPr lang="en-US" dirty="0" smtClean="0"/>
              <a:t>Communication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033154"/>
            <a:ext cx="6384267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Graphically depicts objects interacting with each other</a:t>
            </a:r>
          </a:p>
          <a:p>
            <a:pPr lvl="1"/>
            <a:r>
              <a:rPr lang="en-US" dirty="0" smtClean="0"/>
              <a:t>Shows objects as boxes</a:t>
            </a:r>
          </a:p>
          <a:p>
            <a:pPr lvl="1"/>
            <a:r>
              <a:rPr lang="en-US" dirty="0" smtClean="0"/>
              <a:t>Show their message interactions as arrows</a:t>
            </a:r>
          </a:p>
          <a:p>
            <a:pPr lvl="1"/>
            <a:r>
              <a:rPr lang="en-US" dirty="0" smtClean="0"/>
              <a:t>Number sequence of messages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135" t="34659" r="13316" b="38068"/>
          <a:stretch/>
        </p:blipFill>
        <p:spPr>
          <a:xfrm>
            <a:off x="7024255" y="3138055"/>
            <a:ext cx="3844636" cy="19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</a:t>
            </a:r>
            <a:br>
              <a:rPr lang="en-US" dirty="0" smtClean="0"/>
            </a:br>
            <a:r>
              <a:rPr lang="en-US" dirty="0" smtClean="0"/>
              <a:t>Sequence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033154"/>
            <a:ext cx="6384267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Shows sequence of object interactions in use case</a:t>
            </a:r>
          </a:p>
          <a:p>
            <a:r>
              <a:rPr lang="en-US" dirty="0" smtClean="0"/>
              <a:t>Emphasis on messages passed between objects</a:t>
            </a:r>
          </a:p>
          <a:p>
            <a:pPr lvl="1"/>
            <a:r>
              <a:rPr lang="en-US" dirty="0" smtClean="0"/>
              <a:t>Objects represented by vertical lines</a:t>
            </a:r>
          </a:p>
          <a:p>
            <a:pPr lvl="1"/>
            <a:r>
              <a:rPr lang="en-US" dirty="0" smtClean="0"/>
              <a:t>Messages represented by labeled horizontal arrows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815" t="30114" r="12039" b="36363"/>
          <a:stretch/>
        </p:blipFill>
        <p:spPr>
          <a:xfrm>
            <a:off x="6670964" y="2929235"/>
            <a:ext cx="4052454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Determine how objects interact with each other to support </a:t>
            </a:r>
            <a:r>
              <a:rPr lang="en-US" b="1" dirty="0" smtClean="0"/>
              <a:t>use case</a:t>
            </a:r>
            <a:r>
              <a:rPr lang="en-US" dirty="0" smtClean="0"/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92D050"/>
                </a:solidFill>
              </a:rPr>
              <a:t>Start with external event from actor (i.e., main path through use case description (scenario</a:t>
            </a:r>
            <a:r>
              <a:rPr lang="en-US" b="1" dirty="0">
                <a:solidFill>
                  <a:srgbClr val="92D050"/>
                </a:solidFill>
              </a:rPr>
              <a:t>)</a:t>
            </a:r>
            <a:r>
              <a:rPr lang="en-US" b="1" dirty="0" smtClean="0">
                <a:solidFill>
                  <a:srgbClr val="92D050"/>
                </a:solidFill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the system external classes and boundary classes (Chapter 8)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Repeat steps 1 – 4 for each alternate path (articulated in the use case description)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with external event from 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240" y="2368591"/>
            <a:ext cx="4283640" cy="3636511"/>
          </a:xfrm>
        </p:spPr>
        <p:txBody>
          <a:bodyPr/>
          <a:lstStyle/>
          <a:p>
            <a:r>
              <a:rPr lang="en-US" dirty="0" smtClean="0"/>
              <a:t>Main path through use case description (called a use case scenario) for a particular use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4" t="27421" r="32075" b="17379"/>
          <a:stretch/>
        </p:blipFill>
        <p:spPr>
          <a:xfrm rot="5400000">
            <a:off x="7793734" y="2468880"/>
            <a:ext cx="4626864" cy="3785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0" t="21899" r="30434" b="13454"/>
          <a:stretch/>
        </p:blipFill>
        <p:spPr>
          <a:xfrm rot="5400000">
            <a:off x="4679740" y="3363004"/>
            <a:ext cx="2454568" cy="230428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205472" y="4186846"/>
            <a:ext cx="859536" cy="604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 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Determine how objects interact with each other to support </a:t>
            </a:r>
            <a:r>
              <a:rPr lang="en-US" b="1" dirty="0" smtClean="0"/>
              <a:t>use case</a:t>
            </a:r>
            <a:r>
              <a:rPr lang="en-US" dirty="0" smtClean="0"/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Start with external event from actor (i.e., main path through use case description (scenario</a:t>
            </a:r>
            <a:r>
              <a:rPr lang="en-US" dirty="0"/>
              <a:t>)</a:t>
            </a:r>
            <a:r>
              <a:rPr lang="en-US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92D050"/>
                </a:solidFill>
              </a:rPr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the system external classes and boundary classes (Chapter 8)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Repeat steps 1 – 4 for each alternate path (articulated in the use case description)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20340"/>
            <a:ext cx="10571998" cy="970450"/>
          </a:xfrm>
        </p:spPr>
        <p:txBody>
          <a:bodyPr/>
          <a:lstStyle/>
          <a:p>
            <a:r>
              <a:rPr lang="en-US" dirty="0" smtClean="0"/>
              <a:t>Determine objects needed to support use case scenario (Chapter 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08" y="2679487"/>
            <a:ext cx="4283640" cy="3636511"/>
          </a:xfrm>
        </p:spPr>
        <p:txBody>
          <a:bodyPr/>
          <a:lstStyle/>
          <a:p>
            <a:r>
              <a:rPr lang="en-US" dirty="0" smtClean="0"/>
              <a:t>Use object structuring criteria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21778" r="36000" b="47838"/>
          <a:stretch/>
        </p:blipFill>
        <p:spPr>
          <a:xfrm rot="10800000">
            <a:off x="4096511" y="2157984"/>
            <a:ext cx="4254489" cy="259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2" t="15612" r="34818" b="46943"/>
          <a:stretch/>
        </p:blipFill>
        <p:spPr>
          <a:xfrm rot="10800000">
            <a:off x="8460728" y="4008391"/>
            <a:ext cx="36389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1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 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Determine how objects interact with each other to support </a:t>
            </a:r>
            <a:r>
              <a:rPr lang="en-US" b="1" dirty="0" smtClean="0"/>
              <a:t>use case</a:t>
            </a:r>
            <a:r>
              <a:rPr lang="en-US" dirty="0" smtClean="0"/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Start with external event from actor (i.e., main path through use case description (scenario</a:t>
            </a:r>
            <a:r>
              <a:rPr lang="en-US" dirty="0"/>
              <a:t>)</a:t>
            </a:r>
            <a:r>
              <a:rPr lang="en-US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/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92D050"/>
                </a:solidFill>
              </a:rPr>
              <a:t>Depict the system external classes and boundary classes (Chapter 8)</a:t>
            </a:r>
            <a:endParaRPr lang="en-US" b="1" dirty="0" smtClean="0">
              <a:solidFill>
                <a:srgbClr val="92D05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Repeat steps 1 – 4 for each alternate path (articulated in the use case description)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20340"/>
            <a:ext cx="10571998" cy="970450"/>
          </a:xfrm>
        </p:spPr>
        <p:txBody>
          <a:bodyPr/>
          <a:lstStyle/>
          <a:p>
            <a:r>
              <a:rPr lang="en-US" dirty="0" smtClean="0"/>
              <a:t>Depict the system external classes and boundary classes (Chapter 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4" t="30505" r="25636" b="21333"/>
          <a:stretch/>
        </p:blipFill>
        <p:spPr>
          <a:xfrm rot="10800000">
            <a:off x="6169151" y="2600724"/>
            <a:ext cx="5894831" cy="34043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65760" y="2600723"/>
            <a:ext cx="5900094" cy="41290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 smtClean="0"/>
              <a:t>Start from system context class diagram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boundary classes (NOTE: each external class must interface to software boundary class)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relationship(s) between external classes and boundary classes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Describe the associations between external class(</a:t>
            </a:r>
            <a:r>
              <a:rPr lang="en-US" dirty="0" err="1" smtClean="0"/>
              <a:t>es</a:t>
            </a:r>
            <a:r>
              <a:rPr lang="en-US" dirty="0" smtClean="0"/>
              <a:t>) and boundary class(</a:t>
            </a:r>
            <a:r>
              <a:rPr lang="en-US" dirty="0" err="1" smtClean="0"/>
              <a:t>es</a:t>
            </a:r>
            <a:r>
              <a:rPr lang="en-US" dirty="0" smtClean="0"/>
              <a:t>) (i.e., verbs on the lines)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Depict multiplicity of associations</a:t>
            </a:r>
          </a:p>
          <a:p>
            <a:pPr marL="457200" lvl="1" indent="0">
              <a:buFont typeface="Wingdings 2" charset="2"/>
              <a:buNone/>
            </a:pPr>
            <a:endParaRPr lang="en-US" dirty="0" smtClean="0"/>
          </a:p>
          <a:p>
            <a:pPr marL="0" indent="0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 Steps 4 &amp;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Determine how objects interact with each other to support </a:t>
            </a:r>
            <a:r>
              <a:rPr lang="en-US" b="1" dirty="0" smtClean="0"/>
              <a:t>use case</a:t>
            </a:r>
            <a:r>
              <a:rPr lang="en-US" dirty="0" smtClean="0"/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Start with external event from actor (i.e., main path through use case description (scenario</a:t>
            </a:r>
            <a:r>
              <a:rPr lang="en-US" dirty="0"/>
              <a:t>)</a:t>
            </a:r>
            <a:r>
              <a:rPr lang="en-US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/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Depict the system external classes and boundary classes (Chapter 8)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92D050"/>
                </a:solidFill>
              </a:rPr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92D050"/>
                </a:solidFill>
              </a:rPr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Repeat steps 1 – 4 for each alternate path (articulated in the use case description)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6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20340"/>
            <a:ext cx="10571998" cy="970450"/>
          </a:xfrm>
        </p:spPr>
        <p:txBody>
          <a:bodyPr/>
          <a:lstStyle/>
          <a:p>
            <a:r>
              <a:rPr lang="en-US" dirty="0" smtClean="0"/>
              <a:t>Depict sequence of messages on interaction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59" y="4186846"/>
            <a:ext cx="4283640" cy="3636511"/>
          </a:xfrm>
        </p:spPr>
        <p:txBody>
          <a:bodyPr/>
          <a:lstStyle/>
          <a:p>
            <a:r>
              <a:rPr lang="en-US" dirty="0" smtClean="0"/>
              <a:t>Communication or sequence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6" t="44081" r="26182" b="20363"/>
          <a:stretch/>
        </p:blipFill>
        <p:spPr>
          <a:xfrm rot="10800000">
            <a:off x="566927" y="2350008"/>
            <a:ext cx="4896529" cy="2706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7879" r="18727" b="31677"/>
          <a:stretch/>
        </p:blipFill>
        <p:spPr>
          <a:xfrm rot="10800000">
            <a:off x="6473952" y="2980944"/>
            <a:ext cx="4370832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513" y="2261062"/>
            <a:ext cx="4954385" cy="44049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Data intensive classes</a:t>
            </a:r>
          </a:p>
          <a:p>
            <a:r>
              <a:rPr lang="en-US" dirty="0" smtClean="0"/>
              <a:t>Store long-living data (persistent)</a:t>
            </a:r>
          </a:p>
          <a:p>
            <a:r>
              <a:rPr lang="en-US" dirty="0" smtClean="0"/>
              <a:t>Especially important for Information Systems</a:t>
            </a:r>
          </a:p>
          <a:p>
            <a:pPr lvl="1"/>
            <a:r>
              <a:rPr lang="en-US" dirty="0" smtClean="0"/>
              <a:t>Many are database intensive</a:t>
            </a:r>
          </a:p>
          <a:p>
            <a:r>
              <a:rPr lang="en-US" dirty="0" smtClean="0"/>
              <a:t>Also important for many real-time and distributed applications</a:t>
            </a:r>
          </a:p>
          <a:p>
            <a:r>
              <a:rPr lang="en-US" dirty="0" smtClean="0"/>
              <a:t>COMET approach emphasizes static modeling of entity classes </a:t>
            </a:r>
          </a:p>
          <a:p>
            <a:pPr lvl="1"/>
            <a:r>
              <a:rPr lang="en-US" dirty="0" smtClean="0"/>
              <a:t>During analysis modeling</a:t>
            </a:r>
          </a:p>
          <a:p>
            <a:pPr lvl="2"/>
            <a:r>
              <a:rPr lang="en-US" dirty="0" smtClean="0"/>
              <a:t>Model entity classes in the problem domain</a:t>
            </a:r>
          </a:p>
          <a:p>
            <a:pPr lvl="2"/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Relationships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440" t="22690" r="10533" b="25951"/>
          <a:stretch/>
        </p:blipFill>
        <p:spPr>
          <a:xfrm>
            <a:off x="5483511" y="2266643"/>
            <a:ext cx="6469900" cy="4250157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0800000">
            <a:off x="9227130" y="3325091"/>
            <a:ext cx="415636" cy="8478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Modeling: 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/>
              <a:t>Determine how objects interact with each other to support </a:t>
            </a:r>
            <a:r>
              <a:rPr lang="en-US" b="1" dirty="0" smtClean="0"/>
              <a:t>use case</a:t>
            </a:r>
            <a:r>
              <a:rPr lang="en-US" dirty="0" smtClean="0"/>
              <a:t> (called object interaction modeling)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Start with external event from actor (i.e., main path through use case description (scenario</a:t>
            </a:r>
            <a:r>
              <a:rPr lang="en-US" dirty="0"/>
              <a:t>)</a:t>
            </a:r>
            <a:r>
              <a:rPr lang="en-US" dirty="0" smtClean="0"/>
              <a:t>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b="1" dirty="0" smtClean="0"/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Depict the system external classes and boundary classes (Chapter 8)</a:t>
            </a:r>
            <a:endParaRPr lang="en-US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b="1" dirty="0" smtClean="0">
                <a:solidFill>
                  <a:srgbClr val="92D050"/>
                </a:solidFill>
              </a:rPr>
              <a:t>Repeat steps 1 – 4 for each alternate path (articulated in the use case description)</a:t>
            </a:r>
            <a:endParaRPr lang="en-US" b="1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3650"/>
            <a:ext cx="10571998" cy="970450"/>
          </a:xfrm>
        </p:spPr>
        <p:txBody>
          <a:bodyPr/>
          <a:lstStyle/>
          <a:p>
            <a:r>
              <a:rPr lang="en-US" dirty="0" smtClean="0"/>
              <a:t>Participation Activity </a:t>
            </a:r>
            <a:r>
              <a:rPr lang="en-US" dirty="0" smtClean="0"/>
              <a:t>7 &amp; Preparation Activity 8: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Interaction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38430"/>
            <a:ext cx="11380573" cy="44693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Remaining in in-class groups, </a:t>
            </a:r>
            <a:r>
              <a:rPr lang="en-US" dirty="0" smtClean="0"/>
              <a:t>choose a use case scenario from your use case model of the Shelby County Bill Pay System</a:t>
            </a:r>
          </a:p>
          <a:p>
            <a:r>
              <a:rPr lang="en-US" dirty="0" smtClean="0"/>
              <a:t>Follow the six steps to create a set of interaction diagrams for that scenario and it’s alternative paths</a:t>
            </a:r>
          </a:p>
          <a:p>
            <a:pPr lvl="1"/>
            <a:r>
              <a:rPr lang="en-US" dirty="0" smtClean="0"/>
              <a:t>Diagrams can be either communication diagrams or sequence diagrams</a:t>
            </a:r>
            <a:endParaRPr lang="en-US" dirty="0" smtClean="0"/>
          </a:p>
          <a:p>
            <a:r>
              <a:rPr lang="en-US" dirty="0" smtClean="0"/>
              <a:t>Upload into Canvas</a:t>
            </a:r>
          </a:p>
          <a:p>
            <a:pPr lvl="1"/>
            <a:r>
              <a:rPr lang="en-US" dirty="0" smtClean="0"/>
              <a:t>The use case scenario (i.e., use case description)</a:t>
            </a:r>
          </a:p>
          <a:p>
            <a:pPr lvl="1"/>
            <a:r>
              <a:rPr lang="en-US" dirty="0" smtClean="0"/>
              <a:t>Interaction Diagrams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Please come prepared on Tuesday to peer review each other’s interaction diagrams</a:t>
            </a:r>
          </a:p>
          <a:p>
            <a:pPr lvl="1"/>
            <a:r>
              <a:rPr lang="en-US" dirty="0" smtClean="0"/>
              <a:t>You’ll need to have available/bring/print</a:t>
            </a:r>
          </a:p>
          <a:p>
            <a:pPr lvl="2"/>
            <a:r>
              <a:rPr lang="en-US" dirty="0" smtClean="0"/>
              <a:t>Use case scenario</a:t>
            </a:r>
          </a:p>
          <a:p>
            <a:pPr lvl="2"/>
            <a:r>
              <a:rPr lang="en-US" dirty="0" smtClean="0"/>
              <a:t>Interaction diagrams for that use case scenario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9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into the Black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482768"/>
            <a:ext cx="5316081" cy="41290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This phase focuses on understanding the problem domain/description from the perspective of the software</a:t>
            </a:r>
          </a:p>
          <a:p>
            <a:pPr lvl="1"/>
            <a:r>
              <a:rPr lang="en-US" dirty="0" smtClean="0"/>
              <a:t>Understanding entities of the software that are likely not to change.</a:t>
            </a:r>
          </a:p>
          <a:p>
            <a:r>
              <a:rPr lang="en-US" dirty="0" smtClean="0"/>
              <a:t>Start from the problem description</a:t>
            </a:r>
          </a:p>
          <a:p>
            <a:r>
              <a:rPr lang="en-US" dirty="0" smtClean="0"/>
              <a:t>Identify static (i.e., unlikely to change) entities identified in the problem description</a:t>
            </a:r>
          </a:p>
          <a:p>
            <a:pPr lvl="1"/>
            <a:r>
              <a:rPr lang="en-US" dirty="0" smtClean="0"/>
              <a:t>Model them as classes with the stereotype &lt;&lt;entity&gt;&gt;</a:t>
            </a:r>
          </a:p>
          <a:p>
            <a:r>
              <a:rPr lang="en-US" dirty="0"/>
              <a:t>Depict the associations </a:t>
            </a:r>
            <a:r>
              <a:rPr lang="en-US" dirty="0" smtClean="0"/>
              <a:t>between the entity classes (verb </a:t>
            </a:r>
            <a:r>
              <a:rPr lang="en-US" dirty="0"/>
              <a:t>descriptions on the </a:t>
            </a:r>
            <a:r>
              <a:rPr lang="en-US" dirty="0" smtClean="0"/>
              <a:t>lines) </a:t>
            </a:r>
            <a:r>
              <a:rPr lang="en-US" dirty="0"/>
              <a:t>between those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Depict the multiplicity of associations</a:t>
            </a:r>
          </a:p>
          <a:p>
            <a:r>
              <a:rPr lang="en-US" dirty="0" smtClean="0"/>
              <a:t>For each class, describe attributes and attribute types using class UML notation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054" t="18806" r="8557" b="43239"/>
          <a:stretch/>
        </p:blipFill>
        <p:spPr>
          <a:xfrm>
            <a:off x="5818903" y="2211710"/>
            <a:ext cx="5885411" cy="4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into the Black 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520" t="35398" r="7791" b="26193"/>
          <a:stretch/>
        </p:blipFill>
        <p:spPr>
          <a:xfrm>
            <a:off x="103912" y="2011680"/>
            <a:ext cx="4123113" cy="280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959" t="25852" r="15969" b="35511"/>
          <a:stretch/>
        </p:blipFill>
        <p:spPr>
          <a:xfrm>
            <a:off x="4162599" y="3765657"/>
            <a:ext cx="4172990" cy="2826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343" t="33807" r="19163" b="27102"/>
          <a:stretch/>
        </p:blipFill>
        <p:spPr>
          <a:xfrm>
            <a:off x="8318964" y="2327564"/>
            <a:ext cx="3707477" cy="28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3650"/>
            <a:ext cx="10571998" cy="970450"/>
          </a:xfrm>
        </p:spPr>
        <p:txBody>
          <a:bodyPr/>
          <a:lstStyle/>
          <a:p>
            <a:r>
              <a:rPr lang="en-US" dirty="0" smtClean="0"/>
              <a:t>Participation Activity </a:t>
            </a:r>
            <a:r>
              <a:rPr lang="en-US" dirty="0"/>
              <a:t>6</a:t>
            </a:r>
            <a:r>
              <a:rPr lang="en-US" dirty="0" smtClean="0"/>
              <a:t> Entity class diagram and class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38430"/>
            <a:ext cx="11380573" cy="4469371"/>
          </a:xfrm>
        </p:spPr>
        <p:txBody>
          <a:bodyPr>
            <a:normAutofit/>
          </a:bodyPr>
          <a:lstStyle/>
          <a:p>
            <a:r>
              <a:rPr lang="en-US" dirty="0" smtClean="0"/>
              <a:t>Remaining in in-class groups, create the entity class diagram for the software system depicted as a black box in your software context class diagram</a:t>
            </a:r>
          </a:p>
          <a:p>
            <a:r>
              <a:rPr lang="en-US" dirty="0" smtClean="0"/>
              <a:t>Upload into Canvas</a:t>
            </a:r>
          </a:p>
          <a:p>
            <a:pPr lvl="1"/>
            <a:r>
              <a:rPr lang="en-US" dirty="0" smtClean="0"/>
              <a:t>Entity class diagram with stereotypes</a:t>
            </a:r>
          </a:p>
          <a:p>
            <a:pPr lvl="1"/>
            <a:r>
              <a:rPr lang="en-US" dirty="0" smtClean="0"/>
              <a:t>UML classes with class attributes (including types) with stereotypes</a:t>
            </a:r>
          </a:p>
          <a:p>
            <a:endParaRPr lang="en-US" dirty="0"/>
          </a:p>
          <a:p>
            <a:r>
              <a:rPr lang="en-US" dirty="0" smtClean="0"/>
              <a:t>Reminder: Exam 2 is Thursday (2/23) in class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7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COMET Use Case Based Software Life Cycle Model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991946" y="2566946"/>
            <a:ext cx="5952404" cy="3833854"/>
            <a:chOff x="1533379" y="1786596"/>
            <a:chExt cx="9003323" cy="490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26" t="25048" r="29277" b="7836"/>
            <a:stretch/>
          </p:blipFill>
          <p:spPr>
            <a:xfrm>
              <a:off x="1533379" y="1786596"/>
              <a:ext cx="9003323" cy="4909625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4205805" y="2856322"/>
              <a:ext cx="1366886" cy="135746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2222287"/>
            <a:ext cx="5219700" cy="4178513"/>
          </a:xfrm>
        </p:spPr>
        <p:txBody>
          <a:bodyPr>
            <a:normAutofit/>
          </a:bodyPr>
          <a:lstStyle/>
          <a:p>
            <a:r>
              <a:rPr lang="en-US" dirty="0" smtClean="0"/>
              <a:t>Develop Software Requirements Model</a:t>
            </a:r>
          </a:p>
          <a:p>
            <a:pPr lvl="1"/>
            <a:r>
              <a:rPr lang="en-US" dirty="0" smtClean="0"/>
              <a:t>Develop Use Case Model (Chapter 6)</a:t>
            </a:r>
          </a:p>
          <a:p>
            <a:r>
              <a:rPr lang="en-US" dirty="0" smtClean="0"/>
              <a:t>Develop Software Analysis Model</a:t>
            </a:r>
          </a:p>
          <a:p>
            <a:pPr lvl="1"/>
            <a:r>
              <a:rPr lang="en-US" dirty="0" smtClean="0"/>
              <a:t>Develop Static model of problem domain (Chapter 7)*</a:t>
            </a:r>
          </a:p>
          <a:p>
            <a:pPr lvl="1"/>
            <a:r>
              <a:rPr lang="en-US" b="1" dirty="0" smtClean="0"/>
              <a:t>Structure system into objects (Chapter 8)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statecharts</a:t>
            </a:r>
            <a:r>
              <a:rPr lang="en-US" dirty="0" smtClean="0"/>
              <a:t> for state dependent objects (Chapter 10)</a:t>
            </a:r>
          </a:p>
          <a:p>
            <a:pPr lvl="1"/>
            <a:r>
              <a:rPr lang="en-US" b="1" dirty="0" smtClean="0">
                <a:solidFill>
                  <a:srgbClr val="92D050"/>
                </a:solidFill>
              </a:rPr>
              <a:t>Develop object interaction diagrams for each use case (Chapter 9, 11)</a:t>
            </a:r>
          </a:p>
        </p:txBody>
      </p:sp>
    </p:spTree>
    <p:extLst>
      <p:ext uri="{BB962C8B-B14F-4D97-AF65-F5344CB8AC3E}">
        <p14:creationId xmlns:p14="http://schemas.microsoft.com/office/powerpoint/2010/main" val="17400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cases realized in Dynamic Model</a:t>
            </a:r>
          </a:p>
          <a:p>
            <a:pPr lvl="1"/>
            <a:r>
              <a:rPr lang="en-US" dirty="0" smtClean="0"/>
              <a:t>Show objects participating in each use case</a:t>
            </a:r>
          </a:p>
          <a:p>
            <a:r>
              <a:rPr lang="en-US" dirty="0" smtClean="0"/>
              <a:t>Determine how objects participate in use case</a:t>
            </a:r>
          </a:p>
          <a:p>
            <a:pPr lvl="1"/>
            <a:r>
              <a:rPr lang="en-US" dirty="0" smtClean="0"/>
              <a:t>Use object structuring criteria to determine objects</a:t>
            </a:r>
          </a:p>
          <a:p>
            <a:pPr lvl="2"/>
            <a:r>
              <a:rPr lang="en-US" dirty="0" smtClean="0"/>
              <a:t>Stereotype for each object structuring criterion</a:t>
            </a:r>
          </a:p>
          <a:p>
            <a:pPr lvl="1"/>
            <a:r>
              <a:rPr lang="en-US" dirty="0" smtClean="0"/>
              <a:t>Shows sequence of object interactions in use case</a:t>
            </a:r>
          </a:p>
          <a:p>
            <a:pPr lvl="2"/>
            <a:r>
              <a:rPr lang="en-US" dirty="0" smtClean="0"/>
              <a:t>Depict on</a:t>
            </a:r>
          </a:p>
          <a:p>
            <a:pPr lvl="3"/>
            <a:r>
              <a:rPr lang="en-US" dirty="0" smtClean="0"/>
              <a:t>Communication diagram OR</a:t>
            </a:r>
          </a:p>
          <a:p>
            <a:pPr lvl="3"/>
            <a:r>
              <a:rPr lang="en-US" dirty="0" smtClean="0"/>
              <a:t>Sequence diagram</a:t>
            </a:r>
          </a:p>
          <a:p>
            <a:r>
              <a:rPr lang="en-US" dirty="0" smtClean="0"/>
              <a:t>State dependent control objects</a:t>
            </a:r>
          </a:p>
          <a:p>
            <a:pPr lvl="1"/>
            <a:r>
              <a:rPr lang="en-US" dirty="0" smtClean="0"/>
              <a:t>Modeled using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r>
              <a:rPr lang="en-US" dirty="0" smtClean="0"/>
              <a:t>Dynamic Modeling</a:t>
            </a:r>
          </a:p>
          <a:p>
            <a:pPr lvl="1"/>
            <a:r>
              <a:rPr lang="en-US" dirty="0" smtClean="0"/>
              <a:t>Approach to determine how objects interact with each other to support use case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Dynamic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2324100"/>
            <a:ext cx="10220590" cy="453536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Determine how objects interact with each other to support </a:t>
            </a:r>
            <a:r>
              <a:rPr lang="en-US" b="1" dirty="0" smtClean="0">
                <a:solidFill>
                  <a:srgbClr val="92D050"/>
                </a:solidFill>
              </a:rPr>
              <a:t>use case</a:t>
            </a:r>
            <a:r>
              <a:rPr lang="en-US" dirty="0" smtClean="0">
                <a:solidFill>
                  <a:srgbClr val="92D050"/>
                </a:solidFill>
              </a:rPr>
              <a:t> (called object interaction modeling)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Start with external event from actor (i.e., main path through use case description (scenario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Determine objects needed to support use case scenario (using object structuring criteria – Chapter 8)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Depict the system external classes and boundary classes (Chapter 8)</a:t>
            </a:r>
            <a:endParaRPr lang="en-US" dirty="0" smtClean="0">
              <a:solidFill>
                <a:srgbClr val="92D05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Determine sequence of messages between the steps in the use case scenario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Depict on communication diagram or sequence diagram (also called interaction diagram)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92D050"/>
                </a:solidFill>
              </a:rPr>
              <a:t>Repeat steps 1 – 4 for each alternate path (articulated in the use case description)</a:t>
            </a:r>
            <a:endParaRPr lang="en-US" dirty="0" smtClean="0">
              <a:solidFill>
                <a:srgbClr val="92D050"/>
              </a:solidFill>
            </a:endParaRPr>
          </a:p>
          <a:p>
            <a:pPr marL="400050"/>
            <a:r>
              <a:rPr lang="en-US" dirty="0" smtClean="0"/>
              <a:t>Stateless Dynamic Modeling</a:t>
            </a:r>
          </a:p>
          <a:p>
            <a:pPr marL="400050"/>
            <a:r>
              <a:rPr lang="en-US" dirty="0" smtClean="0"/>
              <a:t>State dependent Dynamic Modeling</a:t>
            </a:r>
          </a:p>
          <a:p>
            <a:pPr marL="800100" lvl="1"/>
            <a:r>
              <a:rPr lang="en-US" dirty="0" smtClean="0"/>
              <a:t>Important for real-time design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14008"/>
            <a:ext cx="10571998" cy="970450"/>
          </a:xfrm>
        </p:spPr>
        <p:txBody>
          <a:bodyPr/>
          <a:lstStyle/>
          <a:p>
            <a:r>
              <a:rPr lang="en-US" dirty="0" smtClean="0"/>
              <a:t>COMET: Analysis and Design Decisions in Object Interaction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" y="1974276"/>
            <a:ext cx="10220590" cy="5113792"/>
          </a:xfrm>
        </p:spPr>
        <p:txBody>
          <a:bodyPr>
            <a:normAutofit/>
          </a:bodyPr>
          <a:lstStyle/>
          <a:p>
            <a:r>
              <a:rPr lang="en-US" dirty="0" smtClean="0"/>
              <a:t>In COMET</a:t>
            </a:r>
          </a:p>
          <a:p>
            <a:pPr lvl="1"/>
            <a:r>
              <a:rPr lang="en-US" dirty="0" smtClean="0"/>
              <a:t>Emphasis during analysis modeling is on capturing the information passed between objects, rather than on the operations invoked</a:t>
            </a:r>
          </a:p>
          <a:p>
            <a:pPr lvl="2"/>
            <a:r>
              <a:rPr lang="en-US" dirty="0" smtClean="0"/>
              <a:t>Operations are postponed until the design phase</a:t>
            </a:r>
          </a:p>
          <a:p>
            <a:pPr lvl="2"/>
            <a:r>
              <a:rPr lang="en-US" dirty="0" smtClean="0"/>
              <a:t>Kind of messaging is postponed until the design phase</a:t>
            </a:r>
          </a:p>
          <a:p>
            <a:pPr lvl="3"/>
            <a:r>
              <a:rPr lang="en-US" dirty="0" smtClean="0"/>
              <a:t>Synchronous or Asynchronous</a:t>
            </a:r>
          </a:p>
          <a:p>
            <a:pPr lvl="1"/>
            <a:r>
              <a:rPr lang="en-US" dirty="0" smtClean="0"/>
              <a:t>Preference is to use communication diagram rather than sequence diagram</a:t>
            </a:r>
          </a:p>
          <a:p>
            <a:pPr lvl="2"/>
            <a:r>
              <a:rPr lang="en-US" dirty="0" smtClean="0"/>
              <a:t>An important step in the transition to design is the integration of the communications diagrams to create the initial software architecture of the system</a:t>
            </a:r>
          </a:p>
          <a:p>
            <a:pPr lvl="3"/>
            <a:r>
              <a:rPr lang="en-US" dirty="0" smtClean="0"/>
              <a:t>That integration is much easier with communications diagrams than with sequence diagrams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1993</TotalTime>
  <Words>1408</Words>
  <Application>Microsoft Office PowerPoint</Application>
  <PresentationFormat>Widescreen</PresentationFormat>
  <Paragraphs>149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2</vt:lpstr>
      <vt:lpstr>Quotable</vt:lpstr>
      <vt:lpstr> Lecture 9 –  Dynamic Modeling (Part 1)</vt:lpstr>
      <vt:lpstr>Entity Classes</vt:lpstr>
      <vt:lpstr>Moving into the Black Box</vt:lpstr>
      <vt:lpstr>Moving into the Black Box</vt:lpstr>
      <vt:lpstr>Participation Activity 6 Entity class diagram and class attributes</vt:lpstr>
      <vt:lpstr>COMET Use Case Based Software Life Cycle Model</vt:lpstr>
      <vt:lpstr>Dynamic Modeling</vt:lpstr>
      <vt:lpstr>Steps for Dynamic Modeling</vt:lpstr>
      <vt:lpstr>COMET: Analysis and Design Decisions in Object Interaction Modeling</vt:lpstr>
      <vt:lpstr>Dynamic Modeling: Communication Diagram</vt:lpstr>
      <vt:lpstr>Dynamic Modeling: Sequence Diagram</vt:lpstr>
      <vt:lpstr>Dynamic Modeling: Step 1</vt:lpstr>
      <vt:lpstr>Start with external event from actor</vt:lpstr>
      <vt:lpstr>Dynamic Modeling: Step 2</vt:lpstr>
      <vt:lpstr>Determine objects needed to support use case scenario (Chapter 8)</vt:lpstr>
      <vt:lpstr>Dynamic Modeling: Step 3</vt:lpstr>
      <vt:lpstr>Depict the system external classes and boundary classes (Chapter 8)</vt:lpstr>
      <vt:lpstr>Dynamic Modeling: Steps 4 &amp; 5</vt:lpstr>
      <vt:lpstr>Depict sequence of messages on interaction diagram</vt:lpstr>
      <vt:lpstr>Dynamic Modeling: Step 6</vt:lpstr>
      <vt:lpstr>Participation Activity 7 &amp; Preparation Activity 8:  Interaction Diagrams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Life Cycle Models</dc:title>
  <dc:creator>Jakita Thomas</dc:creator>
  <cp:lastModifiedBy>Jakita Thomas</cp:lastModifiedBy>
  <cp:revision>113</cp:revision>
  <dcterms:created xsi:type="dcterms:W3CDTF">2017-01-19T18:24:17Z</dcterms:created>
  <dcterms:modified xsi:type="dcterms:W3CDTF">2017-03-02T02:30:22Z</dcterms:modified>
</cp:coreProperties>
</file>